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embeddedFontLst>
    <p:embeddedFont>
      <p:font typeface="Instrument Sans Medium" panose="020B0604020202020204" charset="0"/>
      <p:regular r:id="rId7"/>
    </p:embeddedFont>
    <p:embeddedFont>
      <p:font typeface="Instrument Sans Semi Bold" panose="020B0604020202020204" charset="0"/>
      <p:regular r:id="rId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5E0D25-E4D8-4DF2-A03C-D2374C7EB6BA}" v="6" dt="2025-12-29T14:12:40.7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6" d="100"/>
          <a:sy n="86" d="100"/>
        </p:scale>
        <p:origin x="85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Vieira" userId="f5b31de4c38e204a" providerId="LiveId" clId="{A78CE643-9CD2-4DAD-AF17-5EFB491CFEC5}"/>
    <pc:docChg chg="custSel modSld">
      <pc:chgData name="David Vieira" userId="f5b31de4c38e204a" providerId="LiveId" clId="{A78CE643-9CD2-4DAD-AF17-5EFB491CFEC5}" dt="2025-12-29T14:12:44.485" v="25" actId="1076"/>
      <pc:docMkLst>
        <pc:docMk/>
      </pc:docMkLst>
      <pc:sldChg chg="addSp delSp modSp mod">
        <pc:chgData name="David Vieira" userId="f5b31de4c38e204a" providerId="LiveId" clId="{A78CE643-9CD2-4DAD-AF17-5EFB491CFEC5}" dt="2025-12-29T14:12:44.485" v="25" actId="1076"/>
        <pc:sldMkLst>
          <pc:docMk/>
          <pc:sldMk cId="0" sldId="256"/>
        </pc:sldMkLst>
        <pc:picChg chg="add del mod">
          <ac:chgData name="David Vieira" userId="f5b31de4c38e204a" providerId="LiveId" clId="{A78CE643-9CD2-4DAD-AF17-5EFB491CFEC5}" dt="2025-12-29T14:12:31.379" v="23" actId="478"/>
          <ac:picMkLst>
            <pc:docMk/>
            <pc:sldMk cId="0" sldId="256"/>
            <ac:picMk id="6" creationId="{311C31B8-8323-5643-E5F0-41041DBB7E0B}"/>
          </ac:picMkLst>
        </pc:picChg>
        <pc:picChg chg="add mod">
          <ac:chgData name="David Vieira" userId="f5b31de4c38e204a" providerId="LiveId" clId="{A78CE643-9CD2-4DAD-AF17-5EFB491CFEC5}" dt="2025-12-29T14:12:44.485" v="25" actId="1076"/>
          <ac:picMkLst>
            <pc:docMk/>
            <pc:sldMk cId="0" sldId="256"/>
            <ac:picMk id="8" creationId="{830CD0E8-755A-EB11-E974-0439CE3FC199}"/>
          </ac:picMkLst>
        </pc:picChg>
      </pc:sldChg>
      <pc:sldChg chg="addSp modSp mod">
        <pc:chgData name="David Vieira" userId="f5b31de4c38e204a" providerId="LiveId" clId="{A78CE643-9CD2-4DAD-AF17-5EFB491CFEC5}" dt="2025-12-29T14:12:26.503" v="22" actId="1036"/>
        <pc:sldMkLst>
          <pc:docMk/>
          <pc:sldMk cId="0" sldId="257"/>
        </pc:sldMkLst>
        <pc:picChg chg="add mod">
          <ac:chgData name="David Vieira" userId="f5b31de4c38e204a" providerId="LiveId" clId="{A78CE643-9CD2-4DAD-AF17-5EFB491CFEC5}" dt="2025-12-29T14:10:34.806" v="5"/>
          <ac:picMkLst>
            <pc:docMk/>
            <pc:sldMk cId="0" sldId="257"/>
            <ac:picMk id="19" creationId="{E220ACE0-FA55-294A-2B45-CFFEF60E3E94}"/>
          </ac:picMkLst>
        </pc:picChg>
        <pc:picChg chg="add mod">
          <ac:chgData name="David Vieira" userId="f5b31de4c38e204a" providerId="LiveId" clId="{A78CE643-9CD2-4DAD-AF17-5EFB491CFEC5}" dt="2025-12-29T14:12:26.503" v="22" actId="1036"/>
          <ac:picMkLst>
            <pc:docMk/>
            <pc:sldMk cId="0" sldId="257"/>
            <ac:picMk id="21" creationId="{1FBF6E80-57E4-FD3D-9921-34627E323973}"/>
          </ac:picMkLst>
        </pc:picChg>
      </pc:sldChg>
      <pc:sldChg chg="addSp modSp mod">
        <pc:chgData name="David Vieira" userId="f5b31de4c38e204a" providerId="LiveId" clId="{A78CE643-9CD2-4DAD-AF17-5EFB491CFEC5}" dt="2025-12-29T14:12:09.913" v="9" actId="1076"/>
        <pc:sldMkLst>
          <pc:docMk/>
          <pc:sldMk cId="0" sldId="259"/>
        </pc:sldMkLst>
        <pc:picChg chg="add mod">
          <ac:chgData name="David Vieira" userId="f5b31de4c38e204a" providerId="LiveId" clId="{A78CE643-9CD2-4DAD-AF17-5EFB491CFEC5}" dt="2025-12-29T14:12:09.913" v="9" actId="1076"/>
          <ac:picMkLst>
            <pc:docMk/>
            <pc:sldMk cId="0" sldId="259"/>
            <ac:picMk id="22" creationId="{D27D4557-88AB-2E56-E3FA-4424CF1BBAD6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1350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Estratégia de Pricing: Recomendação Crítica para Maximizar Lucro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de elasticidade de preço revela oportunidade estratégica para proteção de margem e crescimento sustentável nos produtos P2, P5 e P8.</a:t>
            </a:r>
            <a:endParaRPr lang="en-US" sz="175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30CD0E8-755A-EB11-E974-0439CE3FC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6822" y="7680720"/>
            <a:ext cx="1857634" cy="4286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8386" y="512207"/>
            <a:ext cx="7840028" cy="1164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Nossa Recomendação: Evitar Descontos Agressivos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138386" y="1955959"/>
            <a:ext cx="7840028" cy="1268968"/>
          </a:xfrm>
          <a:prstGeom prst="roundRect">
            <a:avLst>
              <a:gd name="adj" fmla="val 13212"/>
            </a:avLst>
          </a:prstGeom>
          <a:solidFill>
            <a:srgbClr val="F44444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600" y="2213610"/>
            <a:ext cx="290989" cy="23276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01803" y="2188726"/>
            <a:ext cx="2490907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Recomendação Crítica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6801803" y="2666048"/>
            <a:ext cx="6990398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NÃO</a:t>
            </a:r>
            <a:r>
              <a:rPr lang="en-US" sz="14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iniciar campanha de descontos agressivos para P2, P5 e P8</a:t>
            </a:r>
            <a:endParaRPr lang="en-US" sz="1450" dirty="0"/>
          </a:p>
        </p:txBody>
      </p:sp>
      <p:sp>
        <p:nvSpPr>
          <p:cNvPr id="8" name="Shape 4"/>
          <p:cNvSpPr/>
          <p:nvPr/>
        </p:nvSpPr>
        <p:spPr>
          <a:xfrm>
            <a:off x="10046970" y="3434477"/>
            <a:ext cx="22860" cy="2671882"/>
          </a:xfrm>
          <a:prstGeom prst="roundRect">
            <a:avLst>
              <a:gd name="adj" fmla="val 733420"/>
            </a:avLst>
          </a:prstGeom>
          <a:solidFill>
            <a:srgbClr val="B9DEB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Shape 5"/>
          <p:cNvSpPr/>
          <p:nvPr/>
        </p:nvSpPr>
        <p:spPr>
          <a:xfrm>
            <a:off x="9708713" y="3632597"/>
            <a:ext cx="372547" cy="22860"/>
          </a:xfrm>
          <a:prstGeom prst="roundRect">
            <a:avLst>
              <a:gd name="adj" fmla="val 733420"/>
            </a:avLst>
          </a:prstGeom>
          <a:solidFill>
            <a:srgbClr val="B9DEB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6"/>
          <p:cNvSpPr/>
          <p:nvPr/>
        </p:nvSpPr>
        <p:spPr>
          <a:xfrm>
            <a:off x="9988570" y="3574197"/>
            <a:ext cx="139660" cy="139660"/>
          </a:xfrm>
          <a:prstGeom prst="roundRect">
            <a:avLst>
              <a:gd name="adj" fmla="val 327366"/>
            </a:avLst>
          </a:prstGeom>
          <a:solidFill>
            <a:srgbClr val="0F611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7"/>
          <p:cNvSpPr/>
          <p:nvPr/>
        </p:nvSpPr>
        <p:spPr>
          <a:xfrm>
            <a:off x="6984802" y="3498413"/>
            <a:ext cx="2328505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Cenários Negativos</a:t>
            </a:r>
            <a:endParaRPr lang="en-US" sz="1800" dirty="0"/>
          </a:p>
        </p:txBody>
      </p:sp>
      <p:sp>
        <p:nvSpPr>
          <p:cNvPr id="12" name="Text 8"/>
          <p:cNvSpPr/>
          <p:nvPr/>
        </p:nvSpPr>
        <p:spPr>
          <a:xfrm>
            <a:off x="6138386" y="3901202"/>
            <a:ext cx="3174921" cy="8943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Todos os cenários simulados resultaram em lucro incremental negativo</a:t>
            </a:r>
            <a:endParaRPr lang="en-US" sz="1450" dirty="0"/>
          </a:p>
        </p:txBody>
      </p:sp>
      <p:sp>
        <p:nvSpPr>
          <p:cNvPr id="13" name="Shape 9"/>
          <p:cNvSpPr/>
          <p:nvPr/>
        </p:nvSpPr>
        <p:spPr>
          <a:xfrm>
            <a:off x="10035540" y="4750237"/>
            <a:ext cx="372547" cy="22860"/>
          </a:xfrm>
          <a:prstGeom prst="roundRect">
            <a:avLst>
              <a:gd name="adj" fmla="val 733420"/>
            </a:avLst>
          </a:prstGeom>
          <a:solidFill>
            <a:srgbClr val="B9DEB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Shape 10"/>
          <p:cNvSpPr/>
          <p:nvPr/>
        </p:nvSpPr>
        <p:spPr>
          <a:xfrm>
            <a:off x="9988570" y="4691836"/>
            <a:ext cx="139660" cy="139660"/>
          </a:xfrm>
          <a:prstGeom prst="roundRect">
            <a:avLst>
              <a:gd name="adj" fmla="val 327366"/>
            </a:avLst>
          </a:prstGeom>
          <a:solidFill>
            <a:srgbClr val="0F611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1"/>
          <p:cNvSpPr/>
          <p:nvPr/>
        </p:nvSpPr>
        <p:spPr>
          <a:xfrm>
            <a:off x="10803493" y="4616053"/>
            <a:ext cx="2328505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Impacto na Receita</a:t>
            </a:r>
            <a:endParaRPr lang="en-US" sz="1800" dirty="0"/>
          </a:p>
        </p:txBody>
      </p:sp>
      <p:sp>
        <p:nvSpPr>
          <p:cNvPr id="16" name="Text 12"/>
          <p:cNvSpPr/>
          <p:nvPr/>
        </p:nvSpPr>
        <p:spPr>
          <a:xfrm>
            <a:off x="10803493" y="5018842"/>
            <a:ext cx="3174921" cy="596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Queda estimada com desconto de 10% gerando apenas 2-3% de volume</a:t>
            </a:r>
            <a:endParaRPr lang="en-US" sz="1450" dirty="0"/>
          </a:p>
        </p:txBody>
      </p:sp>
      <p:sp>
        <p:nvSpPr>
          <p:cNvPr id="17" name="Text 13"/>
          <p:cNvSpPr/>
          <p:nvPr/>
        </p:nvSpPr>
        <p:spPr>
          <a:xfrm>
            <a:off x="6138386" y="6315908"/>
            <a:ext cx="7840028" cy="596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modelagem econométrica demonstra que estes produtos apresentam </a:t>
            </a:r>
            <a:r>
              <a:rPr lang="en-US" sz="1450" b="1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demanda inelástica</a:t>
            </a: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ao preço.</a:t>
            </a:r>
            <a:endParaRPr lang="en-US" sz="1450" dirty="0"/>
          </a:p>
        </p:txBody>
      </p:sp>
      <p:sp>
        <p:nvSpPr>
          <p:cNvPr id="18" name="Text 14"/>
          <p:cNvSpPr/>
          <p:nvPr/>
        </p:nvSpPr>
        <p:spPr>
          <a:xfrm>
            <a:off x="6138386" y="7121723"/>
            <a:ext cx="7840028" cy="596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Descontos não geram volume suficiente para compensar a perda de margem, resultando em destruição direta de lucro.</a:t>
            </a:r>
            <a:endParaRPr lang="en-US" sz="1450" dirty="0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1FBF6E80-57E4-FD3D-9921-34627E3239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86822" y="7683440"/>
            <a:ext cx="1857634" cy="4286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793790" y="2037040"/>
            <a:ext cx="95620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Dados que Fundamentam a Decisão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3426142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793790" y="3395663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F611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Shape 4"/>
          <p:cNvSpPr/>
          <p:nvPr/>
        </p:nvSpPr>
        <p:spPr>
          <a:xfrm>
            <a:off x="2551688" y="308598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F611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55761" y="3290054"/>
            <a:ext cx="272177" cy="27217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51084" y="3993118"/>
            <a:ext cx="3523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Modelagem Econométrica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51084" y="4483537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robusta baseada em histórico completo de vendas e monitoramento sistemático da concorrência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216962" y="3426142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Shape 8"/>
          <p:cNvSpPr/>
          <p:nvPr/>
        </p:nvSpPr>
        <p:spPr>
          <a:xfrm>
            <a:off x="5216962" y="3395663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F611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Shape 9"/>
          <p:cNvSpPr/>
          <p:nvPr/>
        </p:nvSpPr>
        <p:spPr>
          <a:xfrm>
            <a:off x="6974860" y="308598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F611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78933" y="3290054"/>
            <a:ext cx="272177" cy="272177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474256" y="3993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Cenários Testados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5474256" y="4483537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Simulações de descontos variando de 10% a 30% em diferentes condições de mercado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9640133" y="3426142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3"/>
          <p:cNvSpPr/>
          <p:nvPr/>
        </p:nvSpPr>
        <p:spPr>
          <a:xfrm>
            <a:off x="9640133" y="3395663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F611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Shape 14"/>
          <p:cNvSpPr/>
          <p:nvPr/>
        </p:nvSpPr>
        <p:spPr>
          <a:xfrm>
            <a:off x="11398032" y="308598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F611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602105" y="3290054"/>
            <a:ext cx="272177" cy="27217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897427" y="3993118"/>
            <a:ext cx="30165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Resultado Consistente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9897427" y="4483537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Em 100% dos cenários analisados, o resultado foi negativo para lucro incremental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47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583" y="3037880"/>
            <a:ext cx="10218063" cy="591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Próximos Passos: Oportunidades Estratégicas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2583" y="3913346"/>
            <a:ext cx="1330523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Em vez de comprometer margem com descontos ineficazes, recomendamos três iniciativas de alto impacto: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62583" y="4429125"/>
            <a:ext cx="4308872" cy="2613303"/>
          </a:xfrm>
          <a:prstGeom prst="roundRect">
            <a:avLst>
              <a:gd name="adj" fmla="val 6520"/>
            </a:avLst>
          </a:prstGeom>
          <a:solidFill>
            <a:srgbClr val="FFFFFF"/>
          </a:solidFill>
          <a:ln w="22860">
            <a:solidFill>
              <a:srgbClr val="F44444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85443" y="4451985"/>
            <a:ext cx="4263152" cy="567928"/>
          </a:xfrm>
          <a:prstGeom prst="roundRect">
            <a:avLst>
              <a:gd name="adj" fmla="val 25173"/>
            </a:avLst>
          </a:prstGeom>
          <a:solidFill>
            <a:srgbClr val="F4444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2674977" y="4558427"/>
            <a:ext cx="283964" cy="354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874752" y="5209223"/>
            <a:ext cx="2705338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Defesa Ativa de Margem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74752" y="5618678"/>
            <a:ext cx="3884533" cy="1211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Manter preços atuais dos produtos P2, P5 e P8. O comportamento inelástico garante que o volume de vendas permanecerá estável mesmo sem promoções.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5160764" y="4429125"/>
            <a:ext cx="4308872" cy="2613303"/>
          </a:xfrm>
          <a:prstGeom prst="roundRect">
            <a:avLst>
              <a:gd name="adj" fmla="val 6520"/>
            </a:avLst>
          </a:prstGeom>
          <a:solidFill>
            <a:srgbClr val="FFFFFF"/>
          </a:solidFill>
          <a:ln w="22860">
            <a:solidFill>
              <a:srgbClr val="F44444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5183624" y="4451985"/>
            <a:ext cx="4263152" cy="567928"/>
          </a:xfrm>
          <a:prstGeom prst="roundRect">
            <a:avLst>
              <a:gd name="adj" fmla="val 25173"/>
            </a:avLst>
          </a:prstGeom>
          <a:solidFill>
            <a:srgbClr val="F4444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7173158" y="4558427"/>
            <a:ext cx="283964" cy="354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372933" y="5209223"/>
            <a:ext cx="2719268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Teste Piloto de Aumento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5372933" y="5618678"/>
            <a:ext cx="3884533" cy="1211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Implementar piloto controlado na Região Sul com aumento de 3-5% no preço do Produto P8. Elasticidade baixa indica potencial de ganho direto de lucro líquido.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9658945" y="4429125"/>
            <a:ext cx="4308872" cy="2613303"/>
          </a:xfrm>
          <a:prstGeom prst="roundRect">
            <a:avLst>
              <a:gd name="adj" fmla="val 6520"/>
            </a:avLst>
          </a:prstGeom>
          <a:solidFill>
            <a:srgbClr val="FFFFFF"/>
          </a:solidFill>
          <a:ln w="22860">
            <a:solidFill>
              <a:srgbClr val="F44444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9681805" y="4451985"/>
            <a:ext cx="4263152" cy="567928"/>
          </a:xfrm>
          <a:prstGeom prst="roundRect">
            <a:avLst>
              <a:gd name="adj" fmla="val 25173"/>
            </a:avLst>
          </a:prstGeom>
          <a:solidFill>
            <a:srgbClr val="F4444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11671340" y="4558427"/>
            <a:ext cx="283964" cy="354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9871115" y="5209223"/>
            <a:ext cx="2366486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Expansão de Análise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9871115" y="5618678"/>
            <a:ext cx="3884533" cy="1211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Investigar produtos de "Cauda Longa" não incluídos nesta modelagem inicial, onde a sensibilidade ao preço pode ser maior e campanhas promocionais mais efetivas.</a:t>
            </a:r>
            <a:endParaRPr lang="en-US" sz="1450" dirty="0"/>
          </a:p>
        </p:txBody>
      </p:sp>
      <p:sp>
        <p:nvSpPr>
          <p:cNvPr id="20" name="Text 17"/>
          <p:cNvSpPr/>
          <p:nvPr/>
        </p:nvSpPr>
        <p:spPr>
          <a:xfrm>
            <a:off x="662583" y="7255312"/>
            <a:ext cx="1330523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D27D4557-88AB-2E56-E3FA-4424CF1BBA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7010" y="7696949"/>
            <a:ext cx="1857634" cy="4286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284</Words>
  <Application>Microsoft Office PowerPoint</Application>
  <PresentationFormat>Personalizar</PresentationFormat>
  <Paragraphs>33</Paragraphs>
  <Slides>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Instrument Sans Semi Bold</vt:lpstr>
      <vt:lpstr>Instrument Sans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David Vieira</cp:lastModifiedBy>
  <cp:revision>1</cp:revision>
  <dcterms:created xsi:type="dcterms:W3CDTF">2025-12-29T13:39:11Z</dcterms:created>
  <dcterms:modified xsi:type="dcterms:W3CDTF">2025-12-29T14:12:52Z</dcterms:modified>
</cp:coreProperties>
</file>